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0" r:id="rId3"/>
    <p:sldId id="257" r:id="rId4"/>
    <p:sldId id="265" r:id="rId5"/>
    <p:sldId id="267" r:id="rId6"/>
    <p:sldId id="266" r:id="rId7"/>
    <p:sldId id="269" r:id="rId8"/>
    <p:sldId id="258" r:id="rId9"/>
    <p:sldId id="259" r:id="rId10"/>
    <p:sldId id="263" r:id="rId11"/>
    <p:sldId id="261" r:id="rId12"/>
    <p:sldId id="260" r:id="rId13"/>
    <p:sldId id="262" r:id="rId14"/>
    <p:sldId id="264" r:id="rId15"/>
    <p:sldId id="268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359" autoAdjust="0"/>
  </p:normalViewPr>
  <p:slideViewPr>
    <p:cSldViewPr snapToGrid="0" snapToObjects="1">
      <p:cViewPr>
        <p:scale>
          <a:sx n="53" d="100"/>
          <a:sy n="53" d="100"/>
        </p:scale>
        <p:origin x="-99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88029-8E01-E24C-98F2-EF8D383C08FD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26481-9F8F-8646-9E7B-FC0BDBB001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5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F280F-54BD-1844-9F4D-61D566ED657F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2B177-CC5B-D64F-B84F-169D52355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4607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2B177-CC5B-D64F-B84F-169D52355F7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9902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4A025-5C13-DC49-B894-B59573085CF6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F0E82-E358-9D4E-A196-A48775FE6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du.glogster.com/go/1da361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IA0021\Desktop\created_at_www_FotoTrix_com_jpe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72237" y="591671"/>
            <a:ext cx="56119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200" dirty="0" smtClean="0">
                <a:latin typeface="Old English Text MT" pitchFamily="66" charset="0"/>
              </a:rPr>
              <a:t>Media and Journalism</a:t>
            </a:r>
            <a:endParaRPr lang="en-AU" sz="4200" dirty="0">
              <a:latin typeface="Old English Text MT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 rot="20157114">
            <a:off x="-89430" y="5095979"/>
            <a:ext cx="2616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Danielle, Davis, James, Nick, An</a:t>
            </a:r>
            <a:endParaRPr lang="en-US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0" y="142558"/>
            <a:ext cx="8229600" cy="1143000"/>
          </a:xfrm>
        </p:spPr>
        <p:txBody>
          <a:bodyPr/>
          <a:lstStyle/>
          <a:p>
            <a:r>
              <a:rPr lang="en-US" dirty="0" smtClean="0"/>
              <a:t>Davis</a:t>
            </a:r>
            <a:endParaRPr lang="en-US" dirty="0"/>
          </a:p>
        </p:txBody>
      </p:sp>
      <p:pic>
        <p:nvPicPr>
          <p:cNvPr id="3074" name="Picture 2" descr="http://images.whereilive.com.au/images/uploads/2009/05/20/2382c416cdcb98386e84a9fdd173c185_resiz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447" y="1285558"/>
            <a:ext cx="6750457" cy="50731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James</a:t>
            </a:r>
            <a:endParaRPr lang="en-US" dirty="0"/>
          </a:p>
        </p:txBody>
      </p:sp>
      <p:pic>
        <p:nvPicPr>
          <p:cNvPr id="4" name="Picture 3" descr="13403070147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294" y="1417638"/>
            <a:ext cx="5151233" cy="51512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</a:t>
            </a:r>
            <a:endParaRPr lang="en-US" dirty="0"/>
          </a:p>
        </p:txBody>
      </p:sp>
      <p:pic>
        <p:nvPicPr>
          <p:cNvPr id="8193" name="Picture 1" descr="C:\Users\JIA0021\Desktop\fishy_island_by_alltellerin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911" y="1209675"/>
            <a:ext cx="8174889" cy="544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Nick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 descr="http://www.grandcanyonbusdeals.com/images/las-vegas-grand-canyon-tours-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1" y="1130245"/>
            <a:ext cx="7955279" cy="5067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Danielle</a:t>
            </a:r>
            <a:endParaRPr lang="en-US" dirty="0"/>
          </a:p>
        </p:txBody>
      </p:sp>
      <p:pic>
        <p:nvPicPr>
          <p:cNvPr id="4" name="Picture 3" descr="Pile_of_wo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300" y="1417638"/>
            <a:ext cx="6158338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JIA0021\Desktop\bigstockphoto_accomplishment_-_road_sign_273784811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735106"/>
            <a:ext cx="9207360" cy="612289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Greatest Achievements 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417637"/>
            <a:ext cx="793376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4000" dirty="0" smtClean="0"/>
              <a:t> Improvisation</a:t>
            </a:r>
          </a:p>
          <a:p>
            <a:pPr>
              <a:buFont typeface="Arial" charset="0"/>
              <a:buChar char="•"/>
            </a:pPr>
            <a:r>
              <a:rPr lang="en-AU" sz="4000" dirty="0" smtClean="0"/>
              <a:t> Getting things done – even with all the setbacks</a:t>
            </a:r>
          </a:p>
          <a:p>
            <a:pPr>
              <a:buFont typeface="Arial" charset="0"/>
              <a:buChar char="•"/>
            </a:pPr>
            <a:r>
              <a:rPr lang="en-AU" sz="4000" dirty="0" smtClean="0"/>
              <a:t> Tolerating each other despite being completely different</a:t>
            </a:r>
          </a:p>
          <a:p>
            <a:pPr>
              <a:buFont typeface="Arial" charset="0"/>
              <a:buChar char="•"/>
            </a:pPr>
            <a:r>
              <a:rPr lang="en-AU" sz="4000" dirty="0" smtClean="0"/>
              <a:t> Landing awesome interviews and location visits</a:t>
            </a:r>
          </a:p>
          <a:p>
            <a:pPr>
              <a:buFont typeface="Arial" charset="0"/>
              <a:buChar char="•"/>
            </a:pPr>
            <a:r>
              <a:rPr lang="en-AU" sz="4000" dirty="0" smtClean="0"/>
              <a:t> Being able to work under stress</a:t>
            </a:r>
            <a:endParaRPr lang="en-A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c01.deviantart.net/fs18/f/2007/193/0/e/end_cat_by_algar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943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19683" y="5320145"/>
            <a:ext cx="26917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END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3342"/>
            <a:ext cx="9144000" cy="5674658"/>
          </a:xfrm>
        </p:spPr>
        <p:txBody>
          <a:bodyPr>
            <a:normAutofit lnSpcReduction="10000"/>
          </a:bodyPr>
          <a:lstStyle/>
          <a:p>
            <a:r>
              <a:rPr lang="en-AU" sz="2000" b="1" dirty="0"/>
              <a:t>Media</a:t>
            </a:r>
            <a:r>
              <a:rPr lang="en-AU" sz="2000" dirty="0"/>
              <a:t>: the means of communication, as radio and television, newspapers, and magazines, that reach or influence people </a:t>
            </a:r>
            <a:r>
              <a:rPr lang="en-AU" sz="2000" dirty="0" smtClean="0"/>
              <a:t>widely.</a:t>
            </a:r>
          </a:p>
          <a:p>
            <a:endParaRPr lang="en-AU" sz="2000" dirty="0" smtClean="0"/>
          </a:p>
          <a:p>
            <a:pPr>
              <a:buNone/>
            </a:pP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r>
              <a:rPr lang="en-AU" sz="2000" b="1" dirty="0" smtClean="0"/>
              <a:t>Journalism</a:t>
            </a:r>
            <a:r>
              <a:rPr lang="en-AU" sz="2000" dirty="0"/>
              <a:t>: writing that reflects superficial thought and research, a popular slant, and hurried composition, conceived of as exemplifying topical newspaper or popular magazine writing as distinguished from scholarly </a:t>
            </a:r>
            <a:r>
              <a:rPr lang="en-AU" sz="2000" dirty="0" smtClean="0"/>
              <a:t>writing.</a:t>
            </a:r>
          </a:p>
          <a:p>
            <a:r>
              <a:rPr lang="en-AU" sz="2000" dirty="0" smtClean="0"/>
              <a:t>Our theme: How does media and journalism affect the public opinion?</a:t>
            </a:r>
            <a:endParaRPr lang="en-AU" sz="2000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4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00B05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Introduction – So what </a:t>
            </a:r>
            <a:r>
              <a:rPr lang="en-AU" sz="4400" b="1" i="1" u="sng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00B05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is</a:t>
            </a:r>
            <a:r>
              <a:rPr lang="en-AU" sz="4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00B05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Media and Journalism?</a:t>
            </a:r>
            <a:endParaRPr lang="en-AU" sz="4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00B05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23" y="1828798"/>
            <a:ext cx="6454588" cy="357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6562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C:\Users\JIA0021\Desktop\The_Media_Owns_My_Soul_3_by_00ink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782320"/>
            <a:ext cx="9144000" cy="607568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0"/>
            <a:ext cx="8229600" cy="782320"/>
          </a:xfrm>
        </p:spPr>
        <p:txBody>
          <a:bodyPr/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Our Focuses 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8232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 1. Can we always trust what we read in the news/see on TV/hear on the radio etc?</a:t>
            </a:r>
          </a:p>
          <a:p>
            <a:r>
              <a:rPr lang="en-US" sz="2400" dirty="0" smtClean="0"/>
              <a:t> Hypothesis: </a:t>
            </a:r>
            <a:r>
              <a:rPr lang="en-US" sz="2400" i="1" dirty="0" smtClean="0"/>
              <a:t>No. There are too many unreliable sources.</a:t>
            </a:r>
          </a:p>
          <a:p>
            <a:endParaRPr lang="en-US" sz="2400" dirty="0" smtClean="0"/>
          </a:p>
          <a:p>
            <a:r>
              <a:rPr lang="en-US" sz="2400" b="1" dirty="0" smtClean="0"/>
              <a:t>2. How do you become a journalist?</a:t>
            </a:r>
          </a:p>
          <a:p>
            <a:r>
              <a:rPr lang="en-US" sz="2400" dirty="0" smtClean="0"/>
              <a:t>Hypothesis: </a:t>
            </a:r>
            <a:r>
              <a:rPr lang="en-US" sz="2400" i="1" dirty="0" smtClean="0"/>
              <a:t>By getting a university degree, apprenticeship.</a:t>
            </a:r>
          </a:p>
          <a:p>
            <a:endParaRPr lang="en-US" sz="2400" dirty="0" smtClean="0"/>
          </a:p>
          <a:p>
            <a:r>
              <a:rPr lang="en-US" sz="2400" b="1" dirty="0" smtClean="0"/>
              <a:t>3. What are the benefits of newspapers opposed to other media?</a:t>
            </a:r>
          </a:p>
          <a:p>
            <a:r>
              <a:rPr lang="en-US" sz="2400" dirty="0" smtClean="0"/>
              <a:t>Hypothesis: </a:t>
            </a:r>
            <a:r>
              <a:rPr lang="en-US" sz="2400" i="1" dirty="0" smtClean="0"/>
              <a:t>Hard copy – it's always there.</a:t>
            </a:r>
          </a:p>
          <a:p>
            <a:endParaRPr lang="en-US" sz="2400" dirty="0" smtClean="0"/>
          </a:p>
          <a:p>
            <a:r>
              <a:rPr lang="en-US" sz="2400" b="1" dirty="0" smtClean="0"/>
              <a:t>4. Are there any dangers associated with journalism?</a:t>
            </a:r>
          </a:p>
          <a:p>
            <a:r>
              <a:rPr lang="en-US" sz="2400" dirty="0" smtClean="0"/>
              <a:t>Hypothesis: </a:t>
            </a:r>
            <a:r>
              <a:rPr lang="en-US" sz="2400" i="1" dirty="0" smtClean="0"/>
              <a:t>Yes. Knowing too much is often seen as hazardous.</a:t>
            </a:r>
          </a:p>
          <a:p>
            <a:endParaRPr lang="en-US" sz="2400" dirty="0" smtClean="0"/>
          </a:p>
          <a:p>
            <a:r>
              <a:rPr lang="en-US" sz="2400" b="1" dirty="0" smtClean="0"/>
              <a:t>5. Are newspapers dying out as a result of the internet?</a:t>
            </a:r>
          </a:p>
          <a:p>
            <a:r>
              <a:rPr lang="en-US" sz="2400" dirty="0" smtClean="0"/>
              <a:t>Hypothesis: </a:t>
            </a:r>
            <a:r>
              <a:rPr lang="en-US" sz="2400" i="1" dirty="0" smtClean="0"/>
              <a:t>No. Traditional mediums are still very popular. But maybe this will be a different story in a few years time.</a:t>
            </a:r>
            <a:endParaRPr lang="en-US" sz="2400" i="1" dirty="0"/>
          </a:p>
        </p:txBody>
      </p:sp>
      <p:sp>
        <p:nvSpPr>
          <p:cNvPr id="16386" name="AutoShape 2" descr="http://fc04.deviantart.net/fs24/i/2007/340/c/8/The_Media_Owns_My_Soul_3_by_00ink.jpg"/>
          <p:cNvSpPr>
            <a:spLocks noChangeAspect="1" noChangeArrowheads="1"/>
          </p:cNvSpPr>
          <p:nvPr/>
        </p:nvSpPr>
        <p:spPr bwMode="auto">
          <a:xfrm>
            <a:off x="155575" y="-2727325"/>
            <a:ext cx="8572500" cy="5695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6388" name="AutoShape 4" descr="http://fc04.deviantart.net/fs24/i/2007/340/c/8/The_Media_Owns_My_Soul_3_by_00ink.jpg"/>
          <p:cNvSpPr>
            <a:spLocks noChangeAspect="1" noChangeArrowheads="1"/>
          </p:cNvSpPr>
          <p:nvPr/>
        </p:nvSpPr>
        <p:spPr bwMode="auto">
          <a:xfrm>
            <a:off x="155575" y="-2727325"/>
            <a:ext cx="8572500" cy="5695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IA0021\Desktop\imagesCAE8APLP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-785005" y="274638"/>
            <a:ext cx="9929005" cy="65833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Mini Trail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17638"/>
            <a:ext cx="9144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en-AU" sz="4800" dirty="0" smtClean="0"/>
              <a:t> Herald Sun interview – Jo Schulz</a:t>
            </a:r>
          </a:p>
          <a:p>
            <a:pPr algn="ctr">
              <a:buFont typeface="Arial" charset="0"/>
              <a:buChar char="•"/>
            </a:pPr>
            <a:r>
              <a:rPr lang="en-AU" sz="4800" dirty="0" smtClean="0"/>
              <a:t> Arriving late</a:t>
            </a:r>
          </a:p>
          <a:p>
            <a:pPr algn="ctr">
              <a:buFont typeface="Arial" charset="0"/>
              <a:buChar char="•"/>
            </a:pPr>
            <a:r>
              <a:rPr lang="en-AU" sz="4800" dirty="0" smtClean="0"/>
              <a:t> Coming back to school late</a:t>
            </a:r>
          </a:p>
          <a:p>
            <a:pPr algn="ctr">
              <a:buFont typeface="Arial" charset="0"/>
              <a:buChar char="•"/>
            </a:pPr>
            <a:r>
              <a:rPr lang="en-AU" sz="4800" dirty="0" smtClean="0"/>
              <a:t> Tour</a:t>
            </a:r>
          </a:p>
          <a:p>
            <a:pPr algn="ctr">
              <a:buFont typeface="Arial" charset="0"/>
              <a:buChar char="•"/>
            </a:pPr>
            <a:r>
              <a:rPr lang="en-AU" sz="4800" dirty="0" smtClean="0"/>
              <a:t> Presentation</a:t>
            </a:r>
          </a:p>
          <a:p>
            <a:pPr algn="ctr">
              <a:buFont typeface="Arial" charset="0"/>
              <a:buChar char="•"/>
            </a:pPr>
            <a:r>
              <a:rPr lang="en-AU" sz="4800" dirty="0" smtClean="0"/>
              <a:t> </a:t>
            </a:r>
            <a:r>
              <a:rPr lang="en-AU" sz="4800" dirty="0" smtClean="0">
                <a:hlinkClick r:id="rId3"/>
              </a:rPr>
              <a:t>Link to </a:t>
            </a:r>
            <a:r>
              <a:rPr lang="en-AU" sz="4800" dirty="0" err="1" smtClean="0">
                <a:hlinkClick r:id="rId3"/>
              </a:rPr>
              <a:t>glog</a:t>
            </a:r>
            <a:endParaRPr lang="en-AU" sz="4800" dirty="0" smtClean="0"/>
          </a:p>
          <a:p>
            <a:pPr algn="ctr">
              <a:buFont typeface="Arial" charset="0"/>
              <a:buChar char="•"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heage.com.au/ffxImage/urlpicture_id_1075340841200_2004/01/30/31n_radio,0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 bwMode="auto">
          <a:xfrm>
            <a:off x="0" y="754380"/>
            <a:ext cx="9144000" cy="61036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543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Options Trail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70212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7200" dirty="0" smtClean="0"/>
              <a:t> SEN</a:t>
            </a:r>
          </a:p>
          <a:p>
            <a:pPr>
              <a:buFont typeface="Arial" charset="0"/>
              <a:buChar char="•"/>
            </a:pPr>
            <a:r>
              <a:rPr lang="en-AU" sz="7200" dirty="0" smtClean="0"/>
              <a:t> News stand + surveys</a:t>
            </a:r>
          </a:p>
          <a:p>
            <a:pPr>
              <a:buFont typeface="Arial" charset="0"/>
              <a:buChar char="•"/>
            </a:pPr>
            <a:r>
              <a:rPr lang="en-AU" sz="7200" dirty="0" smtClean="0"/>
              <a:t> Big Issue vendor</a:t>
            </a:r>
          </a:p>
          <a:p>
            <a:pPr>
              <a:buFont typeface="Arial" charset="0"/>
              <a:buChar char="•"/>
            </a:pPr>
            <a:r>
              <a:rPr lang="en-AU" sz="7200" dirty="0" smtClean="0"/>
              <a:t> Herald Sun interview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deviantart.com/download/217677913/countdown_by_yuumei-d3lllc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650" y="129818"/>
            <a:ext cx="2545350" cy="67502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772400" cy="625907"/>
          </a:xfrm>
        </p:spPr>
        <p:txBody>
          <a:bodyPr>
            <a:normAutofit fontScale="90000"/>
          </a:bodyPr>
          <a:lstStyle/>
          <a:p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Action Project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1815" y="625907"/>
            <a:ext cx="6366835" cy="581697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2000" b="1" dirty="0">
                <a:solidFill>
                  <a:schemeClr val="tx1"/>
                </a:solidFill>
              </a:rPr>
              <a:t>Difficulties</a:t>
            </a:r>
            <a:br>
              <a:rPr lang="en-AU" sz="2000" b="1" dirty="0">
                <a:solidFill>
                  <a:schemeClr val="tx1"/>
                </a:solidFill>
              </a:rPr>
            </a:br>
            <a:r>
              <a:rPr lang="en-AU" sz="2000" b="1" dirty="0">
                <a:solidFill>
                  <a:schemeClr val="tx1"/>
                </a:solidFill>
              </a:rPr>
              <a:t>- teamwork</a:t>
            </a:r>
            <a:br>
              <a:rPr lang="en-AU" sz="2000" b="1" dirty="0">
                <a:solidFill>
                  <a:schemeClr val="tx1"/>
                </a:solidFill>
              </a:rPr>
            </a:br>
            <a:r>
              <a:rPr lang="en-AU" sz="2000" b="1" dirty="0">
                <a:solidFill>
                  <a:schemeClr val="tx1"/>
                </a:solidFill>
              </a:rPr>
              <a:t>- finding our action </a:t>
            </a:r>
            <a:r>
              <a:rPr lang="en-AU" sz="2000" b="1" dirty="0" smtClean="0">
                <a:solidFill>
                  <a:schemeClr val="tx1"/>
                </a:solidFill>
              </a:rPr>
              <a:t>project</a:t>
            </a:r>
            <a:endParaRPr lang="en-AU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b="1" dirty="0" smtClean="0">
                <a:solidFill>
                  <a:schemeClr val="tx1"/>
                </a:solidFill>
              </a:rPr>
              <a:t>“Countdown” – © yuumei.deviantart.com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800" b="1" i="1" dirty="0" smtClean="0"/>
              <a:t>“</a:t>
            </a:r>
            <a:r>
              <a:rPr lang="en-AU" sz="2800" b="1" i="1" dirty="0"/>
              <a:t>Many of us think that helping to prevent global warming is just about driving a hybrid car, or getting solar panels, which most people can't afford, so why bother?”</a:t>
            </a:r>
            <a:br>
              <a:rPr lang="en-AU" sz="2800" b="1" i="1" dirty="0"/>
            </a:br>
            <a:r>
              <a:rPr lang="en-AU" sz="2800" b="1" i="1" dirty="0"/>
              <a:t>“Change is not waiting for the scientists and government to come up with the solution, change starts with the little things we can do everyday</a:t>
            </a:r>
            <a:r>
              <a:rPr lang="en-AU" sz="2800" b="1" i="1" dirty="0" smtClean="0"/>
              <a:t>.”</a:t>
            </a:r>
            <a:endParaRPr lang="en-AU" sz="2000" i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AU" sz="2000" b="1" dirty="0" smtClean="0">
                <a:solidFill>
                  <a:schemeClr val="tx1"/>
                </a:solidFill>
              </a:rPr>
              <a:t>Environmentalism through visual media</a:t>
            </a:r>
            <a:endParaRPr lang="en-AU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b="1" dirty="0" smtClean="0">
                <a:solidFill>
                  <a:schemeClr val="tx1"/>
                </a:solidFill>
              </a:rPr>
              <a:t>Still in progress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55" y="18107025"/>
            <a:ext cx="2858936" cy="758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IA0021\Desktop\Overcome_obstacles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-215153"/>
            <a:ext cx="9144000" cy="79248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Challenges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5153" y="1232972"/>
            <a:ext cx="871369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800" dirty="0" smtClean="0"/>
              <a:t> Cooperation</a:t>
            </a:r>
            <a:br>
              <a:rPr lang="en-AU" sz="2800" dirty="0" smtClean="0"/>
            </a:br>
            <a:r>
              <a:rPr lang="en-AU" sz="2800" dirty="0" smtClean="0"/>
              <a:t>      - Unwillingness to change views to suit others</a:t>
            </a:r>
            <a:br>
              <a:rPr lang="en-AU" sz="2800" dirty="0" smtClean="0"/>
            </a:br>
            <a:r>
              <a:rPr lang="en-AU" sz="2800" dirty="0" smtClean="0"/>
              <a:t>      - Workload</a:t>
            </a:r>
            <a:br>
              <a:rPr lang="en-AU" sz="2800" dirty="0" smtClean="0"/>
            </a:br>
            <a:r>
              <a:rPr lang="en-AU" sz="2800" dirty="0" smtClean="0"/>
              <a:t>      - Empathy</a:t>
            </a:r>
            <a:br>
              <a:rPr lang="en-AU" sz="2800" dirty="0" smtClean="0"/>
            </a:br>
            <a:r>
              <a:rPr lang="en-AU" sz="2800" dirty="0" smtClean="0"/>
              <a:t>      - Communication</a:t>
            </a:r>
            <a:br>
              <a:rPr lang="en-AU" sz="2800" dirty="0" smtClean="0"/>
            </a:br>
            <a:r>
              <a:rPr lang="en-AU" sz="2800" dirty="0" smtClean="0"/>
              <a:t>      - Dissimilar views on hierarchy</a:t>
            </a:r>
          </a:p>
          <a:p>
            <a:pPr>
              <a:buFont typeface="Arial" charset="0"/>
              <a:buChar char="•"/>
            </a:pPr>
            <a:r>
              <a:rPr lang="en-AU" sz="2800" dirty="0" smtClean="0"/>
              <a:t> Deadlines</a:t>
            </a:r>
          </a:p>
          <a:p>
            <a:pPr>
              <a:buFont typeface="Arial" charset="0"/>
              <a:buChar char="•"/>
            </a:pPr>
            <a:r>
              <a:rPr lang="en-AU" sz="2800" dirty="0" smtClean="0"/>
              <a:t> Trust</a:t>
            </a:r>
          </a:p>
          <a:p>
            <a:pPr>
              <a:buFont typeface="Arial" charset="0"/>
              <a:buChar char="•"/>
            </a:pPr>
            <a:r>
              <a:rPr lang="en-AU" sz="2800" dirty="0" smtClean="0"/>
              <a:t> Getting to places on time and coming back on time on the Mini Trail</a:t>
            </a:r>
          </a:p>
          <a:p>
            <a:pPr>
              <a:buFont typeface="Arial" charset="0"/>
              <a:buChar char="•"/>
            </a:pPr>
            <a:r>
              <a:rPr lang="en-AU" sz="2800" dirty="0" smtClean="0"/>
              <a:t> Having to deal with stress during the Options Trail because everyone forgot about us</a:t>
            </a:r>
          </a:p>
          <a:p>
            <a:pPr>
              <a:buFont typeface="Arial" charset="0"/>
              <a:buChar char="•"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Users\JIA0021\Desktop\Blinded_by_the_media_by_myself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1"/>
            <a:ext cx="4572000" cy="1613646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cap="all" dirty="0" smtClean="0">
                <a:ln w="9000" cmpd="tri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Most Interesting Findings</a:t>
            </a:r>
            <a:endParaRPr lang="en-US" b="1" cap="all" dirty="0">
              <a:ln w="9000" cmpd="tri">
                <a:solidFill>
                  <a:schemeClr val="bg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5400000" scaled="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42" name="AutoShape 2" descr="http://fc02.deviantart.net/fs42/i/2009/120/d/4/Blinded_by_the_media_by_myself113.jpg"/>
          <p:cNvSpPr>
            <a:spLocks noChangeAspect="1" noChangeArrowheads="1"/>
          </p:cNvSpPr>
          <p:nvPr/>
        </p:nvSpPr>
        <p:spPr bwMode="auto">
          <a:xfrm>
            <a:off x="155575" y="-2743200"/>
            <a:ext cx="3810000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44" name="AutoShape 4" descr="http://fc02.deviantart.net/fs42/i/2009/120/d/4/Blinded_by_the_media_by_myself113.jpg"/>
          <p:cNvSpPr>
            <a:spLocks noChangeAspect="1" noChangeArrowheads="1"/>
          </p:cNvSpPr>
          <p:nvPr/>
        </p:nvSpPr>
        <p:spPr bwMode="auto">
          <a:xfrm>
            <a:off x="155575" y="-2743200"/>
            <a:ext cx="3810000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4572000" y="1613647"/>
            <a:ext cx="457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3200" dirty="0" smtClean="0">
                <a:solidFill>
                  <a:schemeClr val="bg1"/>
                </a:solidFill>
              </a:rPr>
              <a:t> Expert VS Everyday </a:t>
            </a:r>
            <a:r>
              <a:rPr lang="en-AU" sz="3200" dirty="0" smtClean="0">
                <a:solidFill>
                  <a:schemeClr val="bg1"/>
                </a:solidFill>
              </a:rPr>
              <a:t>Civilian opinions</a:t>
            </a:r>
            <a:endParaRPr lang="en-AU" sz="3200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3200" dirty="0" smtClean="0">
                <a:solidFill>
                  <a:schemeClr val="bg1"/>
                </a:solidFill>
              </a:rPr>
              <a:t>  Trustworthiness of the news industry</a:t>
            </a:r>
          </a:p>
          <a:p>
            <a:pPr>
              <a:buFont typeface="Arial" charset="0"/>
              <a:buChar char="•"/>
            </a:pPr>
            <a:r>
              <a:rPr lang="en-AU" sz="3200" dirty="0" smtClean="0">
                <a:solidFill>
                  <a:schemeClr val="bg1"/>
                </a:solidFill>
              </a:rPr>
              <a:t> </a:t>
            </a:r>
            <a:r>
              <a:rPr lang="en-AU" sz="3200" dirty="0" smtClean="0">
                <a:solidFill>
                  <a:schemeClr val="bg1"/>
                </a:solidFill>
              </a:rPr>
              <a:t>The professionals we interviewed </a:t>
            </a:r>
            <a:r>
              <a:rPr lang="en-AU" sz="3200" dirty="0" smtClean="0">
                <a:solidFill>
                  <a:schemeClr val="bg1"/>
                </a:solidFill>
              </a:rPr>
              <a:t>believe their purpose is the same thing</a:t>
            </a:r>
          </a:p>
          <a:p>
            <a:pPr>
              <a:buFont typeface="Arial" charset="0"/>
              <a:buChar char="•"/>
            </a:pPr>
            <a:r>
              <a:rPr lang="en-AU" sz="3200" dirty="0" smtClean="0">
                <a:solidFill>
                  <a:schemeClr val="bg1"/>
                </a:solidFill>
              </a:rPr>
              <a:t> </a:t>
            </a:r>
            <a:r>
              <a:rPr lang="en-AU" sz="3200" dirty="0" smtClean="0">
                <a:solidFill>
                  <a:schemeClr val="bg1"/>
                </a:solidFill>
              </a:rPr>
              <a:t>Power of the news industry</a:t>
            </a:r>
            <a:endParaRPr lang="en-AU" sz="3200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3200" dirty="0" smtClean="0">
                <a:solidFill>
                  <a:schemeClr val="bg1"/>
                </a:solidFill>
              </a:rPr>
              <a:t> </a:t>
            </a:r>
            <a:r>
              <a:rPr lang="en-AU" sz="3200" dirty="0" smtClean="0">
                <a:solidFill>
                  <a:schemeClr val="bg1"/>
                </a:solidFill>
              </a:rPr>
              <a:t>Opinions VS Facts</a:t>
            </a:r>
            <a:endParaRPr lang="en-A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PERSONAL JOURNEYS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r>
              <a:rPr lang="en-AU" dirty="0" smtClean="0">
                <a:solidFill>
                  <a:schemeClr val="bg1"/>
                </a:solidFill>
              </a:rPr>
              <a:t>An inside look into the differing views of our fellow team mates.</a:t>
            </a: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326</Words>
  <Application>Microsoft Office PowerPoint</Application>
  <PresentationFormat>On-screen Show (4:3)</PresentationFormat>
  <Paragraphs>71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Our Focuses </vt:lpstr>
      <vt:lpstr>Mini Trail</vt:lpstr>
      <vt:lpstr>Options Trail</vt:lpstr>
      <vt:lpstr>Action Project</vt:lpstr>
      <vt:lpstr>Challenges</vt:lpstr>
      <vt:lpstr>Most Interesting Findings</vt:lpstr>
      <vt:lpstr>PERSONAL JOURNEYS</vt:lpstr>
      <vt:lpstr>Davis</vt:lpstr>
      <vt:lpstr>James</vt:lpstr>
      <vt:lpstr>An</vt:lpstr>
      <vt:lpstr>Nick </vt:lpstr>
      <vt:lpstr>Danielle</vt:lpstr>
      <vt:lpstr>Greatest Achievements </vt:lpstr>
      <vt:lpstr>Slide 16</vt:lpstr>
    </vt:vector>
  </TitlesOfParts>
  <Company>University High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Davis  Moore</dc:creator>
  <cp:lastModifiedBy>Education</cp:lastModifiedBy>
  <cp:revision>26</cp:revision>
  <dcterms:created xsi:type="dcterms:W3CDTF">2012-06-24T03:46:54Z</dcterms:created>
  <dcterms:modified xsi:type="dcterms:W3CDTF">2012-06-25T11:34:52Z</dcterms:modified>
</cp:coreProperties>
</file>